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66" r:id="rId3"/>
    <p:sldId id="257" r:id="rId4"/>
    <p:sldId id="259" r:id="rId5"/>
    <p:sldId id="272" r:id="rId6"/>
    <p:sldId id="260" r:id="rId7"/>
    <p:sldId id="261" r:id="rId8"/>
    <p:sldId id="262" r:id="rId9"/>
    <p:sldId id="263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300D"/>
    <a:srgbClr val="EBBC72"/>
    <a:srgbClr val="D5A853"/>
    <a:srgbClr val="CD9F59"/>
    <a:srgbClr val="EBD8B8"/>
    <a:srgbClr val="2A18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56"/>
    <p:restoredTop sz="89415"/>
  </p:normalViewPr>
  <p:slideViewPr>
    <p:cSldViewPr snapToGrid="0">
      <p:cViewPr>
        <p:scale>
          <a:sx n="131" d="100"/>
          <a:sy n="131" d="100"/>
        </p:scale>
        <p:origin x="616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D883F-3F1D-4DE6-9527-180F123B2358}" type="datetimeFigureOut">
              <a:t>7/9/25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24C79-4158-4523-A1E3-ED09CE52319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436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Here’s our flight‑plan. Each block has a micro‑demo so you see the concepts in action.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24C79-4158-4523-A1E3-ED09CE52319F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20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is this discussion important?</a:t>
            </a:r>
          </a:p>
          <a:p>
            <a:r>
              <a:rPr lang="en-US" dirty="0"/>
              <a:t>The 2012 “voodoo correlations” fMRI story:</a:t>
            </a:r>
            <a:br>
              <a:rPr lang="en-US" dirty="0"/>
            </a:br>
            <a:r>
              <a:rPr lang="en-CA" dirty="0"/>
              <a:t>“Back in 2012, there was a big controversy in fMRI research called the ‘voodoo correlations’ scandal. People realized that some studies were reporting brain–behavior correlations that were way too high — because they were using the same data twice: first to find the strongest voxels, and then again to report the correlation. That kind of circular analysis inflated the results and led to a major push for more careful and transparent methods.”</a:t>
            </a:r>
            <a:br>
              <a:rPr lang="en-US" dirty="0"/>
            </a:br>
            <a:r>
              <a:rPr lang="en-US" dirty="0"/>
              <a:t> </a:t>
            </a:r>
          </a:p>
          <a:p>
            <a:endParaRPr lang="en-US" dirty="0"/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24C79-4158-4523-A1E3-ED09CE52319F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09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24C79-4158-4523-A1E3-ED09CE52319F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76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1AB500-6FDF-395D-C4C3-123EF7763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CCE49F-24F8-2043-3D6D-9FB892D585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28C7AD-4251-746C-3EE4-10B50642F3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~1 min on each stage. </a:t>
            </a:r>
          </a:p>
          <a:p>
            <a:r>
              <a:rPr lang="en-US" dirty="0"/>
              <a:t>Shout a pitfall you see.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FAIR: 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Findable, Accessible, Interoperable, and Reusable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265B6-7210-D3C4-EC01-E8821FDB21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24C79-4158-4523-A1E3-ED09CE52319F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307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 s lightning round—what’s wrong with this structure?” Record 2‑3 answers, tie back to Stage 3.</a:t>
            </a: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24C79-4158-4523-A1E3-ED09CE52319F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58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 </a:t>
            </a:r>
            <a:r>
              <a:rPr lang="en-CA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Meaningful variation linked to experimental variables</a:t>
            </a: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 </a:t>
            </a:r>
            <a:r>
              <a:rPr lang="en-CA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noise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Random or systematic variation unrelated to the hypothesis</a:t>
            </a: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a </a:t>
            </a:r>
            <a:r>
              <a:rPr lang="en-CA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covariate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A source of variation that is not the main variable of interest but must be modeled (e.g., motion, age)</a:t>
            </a:r>
          </a:p>
          <a:p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 denoise? To improve sensitivity, reduce bias, and avoid spurious results</a:t>
            </a: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do we denoise? Highly depends on the data, Filtering, ICA, regression, motion censoring, global signal regression, etc.</a:t>
            </a: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Importance of preprocessing &amp; QC: garbage in, garbage out!</a:t>
            </a:r>
          </a:p>
          <a:p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neural data is a mix of signal, noise, and structured confounds. Example: In EEG, the ERP is the signal, eye blinks are noise, and subject fatigue could be a covariate.</a:t>
            </a: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"Good preprocessing is invisible—bad preprocessing ruins your results."</a:t>
            </a:r>
            <a:b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QC starts visually.</a:t>
            </a: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24C79-4158-4523-A1E3-ED09CE52319F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36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practices aren't just for sharing—they protect you and your </a:t>
            </a:r>
            <a:r>
              <a:rPr lang="en-US" dirty="0" err="1"/>
              <a:t>work.“Imagine</a:t>
            </a:r>
            <a:r>
              <a:rPr lang="en-US" dirty="0"/>
              <a:t> explaining your analysis to your future self or PI in 6 months. Leave breadcrumbs.</a:t>
            </a: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24C79-4158-4523-A1E3-ED09CE52319F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155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 </a:t>
            </a:r>
            <a:r>
              <a:rPr lang="en-US" b="1"/>
              <a:t>p-value</a:t>
            </a:r>
            <a:r>
              <a:rPr lang="en-US"/>
              <a:t> is the probability of getting data as extreme as yours </a:t>
            </a:r>
            <a:r>
              <a:rPr lang="en-US" b="1"/>
              <a:t>if the null hypothesis were true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24C79-4158-4523-A1E3-ED09CE52319F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770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colab.research.google.com/github/AliTafakkor/principles_of_data_analysis_2025/blob/main/signal_vs_noise_denoising_demo.ipynb" TargetMode="External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colab.research.google.com/github/AliTafakkor/principles_of_data_analysis_2025/blob/main/coin_p_value_demo.ipynb" TargetMode="External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C6E44DF-49B7-913D-C184-028B92C375CD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A drawing of a banner&#10;&#10;AI-generated content may be incorrect.">
              <a:extLst>
                <a:ext uri="{FF2B5EF4-FFF2-40B4-BE49-F238E27FC236}">
                  <a16:creationId xmlns:a16="http://schemas.microsoft.com/office/drawing/2014/main" id="{B8E778B2-0CC2-B556-9605-D23F7E32C0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A0723F4-91B5-0742-CABB-60B65055822C}"/>
                </a:ext>
              </a:extLst>
            </p:cNvPr>
            <p:cNvSpPr/>
            <p:nvPr/>
          </p:nvSpPr>
          <p:spPr>
            <a:xfrm>
              <a:off x="2741555" y="959221"/>
              <a:ext cx="6708889" cy="26410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946640"/>
                </a:avLst>
              </a:prstTxWarp>
              <a:spAutoFit/>
            </a:bodyPr>
            <a:lstStyle/>
            <a:p>
              <a:pPr algn="ctr"/>
              <a:r>
                <a:rPr lang="en-US" sz="4400" b="1" cap="none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BC72">
                        <a:alpha val="61564"/>
                      </a:srgb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P</a:t>
              </a:r>
              <a:r>
                <a:rPr lang="en-US" sz="3200" b="1" cap="none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BC72">
                        <a:alpha val="61564"/>
                      </a:srgb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RINCIPLES</a:t>
              </a:r>
              <a:r>
                <a:rPr lang="en-US" sz="4400" b="1" cap="none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BC72">
                        <a:alpha val="61564"/>
                      </a:srgb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of D</a:t>
              </a:r>
              <a:r>
                <a:rPr lang="en-US" sz="3200" b="1" cap="none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BC72">
                        <a:alpha val="61564"/>
                      </a:srgb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ATA</a:t>
              </a:r>
              <a:r>
                <a:rPr lang="en-US" sz="4400" b="1" cap="none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BC72">
                        <a:alpha val="61564"/>
                      </a:srgb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A</a:t>
              </a:r>
              <a:r>
                <a:rPr lang="en-US" sz="3200" b="1" cap="none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BC72">
                        <a:alpha val="61564"/>
                      </a:srgb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NALYSIS</a:t>
              </a:r>
              <a:endParaRPr lang="en-US" sz="3200" b="1" cap="none" dirty="0">
                <a:ln w="6350">
                  <a:solidFill>
                    <a:srgbClr val="2A1807"/>
                  </a:solidFill>
                </a:ln>
                <a:solidFill>
                  <a:srgbClr val="53300D"/>
                </a:solidFill>
                <a:effectLst>
                  <a:glow rad="63500">
                    <a:srgbClr val="EBBC72">
                      <a:alpha val="61564"/>
                    </a:srgb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ExtraBold" pitchFamily="2" charset="0"/>
                <a:ea typeface="EB Garamond ExtraBold" pitchFamily="2" charset="0"/>
                <a:cs typeface="EB Garamond ExtraBold" pitchFamily="2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7AE6CD1-A973-C05F-7A3B-7B12D57896AF}"/>
              </a:ext>
            </a:extLst>
          </p:cNvPr>
          <p:cNvSpPr/>
          <p:nvPr/>
        </p:nvSpPr>
        <p:spPr>
          <a:xfrm>
            <a:off x="2554804" y="4329157"/>
            <a:ext cx="708238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300" dirty="0">
                <a:ln w="0">
                  <a:noFill/>
                </a:ln>
                <a:solidFill>
                  <a:srgbClr val="53300D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SemiBold" pitchFamily="2" charset="0"/>
                <a:ea typeface="EB Garamond SemiBold" pitchFamily="2" charset="0"/>
                <a:cs typeface="EB Garamond SemiBold" pitchFamily="2" charset="0"/>
              </a:rPr>
              <a:t>Summer 2025 Workshop Series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98C1A5-4373-F362-526D-9107CA2DE0B0}"/>
              </a:ext>
            </a:extLst>
          </p:cNvPr>
          <p:cNvSpPr/>
          <p:nvPr/>
        </p:nvSpPr>
        <p:spPr>
          <a:xfrm>
            <a:off x="4093687" y="4979255"/>
            <a:ext cx="400462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300" dirty="0">
                <a:ln w="0">
                  <a:noFill/>
                </a:ln>
                <a:solidFill>
                  <a:srgbClr val="53300D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ExtraBold" pitchFamily="2" charset="0"/>
                <a:ea typeface="EB Garamond ExtraBold" pitchFamily="2" charset="0"/>
                <a:cs typeface="EB Garamond ExtraBold" pitchFamily="2" charset="0"/>
              </a:rPr>
              <a:t>Ali Tafakkor</a:t>
            </a:r>
            <a:endParaRPr lang="en-US" sz="3600" b="1" cap="none" spc="300" dirty="0">
              <a:ln w="0">
                <a:noFill/>
              </a:ln>
              <a:solidFill>
                <a:srgbClr val="53300D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B Garamond ExtraBold" pitchFamily="2" charset="0"/>
              <a:ea typeface="EB Garamond ExtraBold" pitchFamily="2" charset="0"/>
              <a:cs typeface="EB Garamond ExtraBold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988E55-F728-E7D5-86DD-D9FF9FD845B6}"/>
              </a:ext>
            </a:extLst>
          </p:cNvPr>
          <p:cNvSpPr/>
          <p:nvPr/>
        </p:nvSpPr>
        <p:spPr>
          <a:xfrm>
            <a:off x="5207775" y="5727959"/>
            <a:ext cx="177644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300" dirty="0">
                <a:ln w="0">
                  <a:noFill/>
                </a:ln>
                <a:solidFill>
                  <a:srgbClr val="53300D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SemiBold" pitchFamily="2" charset="0"/>
                <a:ea typeface="EB Garamond SemiBold" pitchFamily="2" charset="0"/>
                <a:cs typeface="EB Garamond SemiBold" pitchFamily="2" charset="0"/>
              </a:rPr>
              <a:t>July 10</a:t>
            </a:r>
            <a:endParaRPr lang="en-US" sz="2400" b="1" cap="none" spc="300" dirty="0">
              <a:ln w="0">
                <a:noFill/>
              </a:ln>
              <a:solidFill>
                <a:srgbClr val="53300D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B Garamond SemiBold" pitchFamily="2" charset="0"/>
              <a:ea typeface="EB Garamond SemiBold" pitchFamily="2" charset="0"/>
              <a:cs typeface="EB Garamond SemiBold" pitchFamily="2" charset="0"/>
            </a:endParaRPr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0391D6A-CAB6-594B-9FBB-7EC0C5C23B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D5A85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6802" y="1776627"/>
            <a:ext cx="5903642" cy="2293811"/>
          </a:xfrm>
          <a:prstGeom prst="rect">
            <a:avLst/>
          </a:prstGeom>
          <a:noFill/>
          <a:effectLst>
            <a:glow rad="63500">
              <a:srgbClr val="EBBC72">
                <a:alpha val="40000"/>
              </a:srgbClr>
            </a:glow>
          </a:effectLst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rawing of a banner&#10;&#10;AI-generated content may be incorrect.">
            <a:extLst>
              <a:ext uri="{FF2B5EF4-FFF2-40B4-BE49-F238E27FC236}">
                <a16:creationId xmlns:a16="http://schemas.microsoft.com/office/drawing/2014/main" id="{101C66D4-5012-8A2E-513A-9A22FF910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33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998"/>
          <a:stretch>
            <a:fillRect/>
          </a:stretch>
        </p:blipFill>
        <p:spPr>
          <a:xfrm>
            <a:off x="0" y="1050"/>
            <a:ext cx="12192000" cy="6856955"/>
          </a:xfrm>
          <a:prstGeom prst="rect">
            <a:avLst/>
          </a:prstGeom>
        </p:spPr>
      </p:pic>
      <p:pic>
        <p:nvPicPr>
          <p:cNvPr id="4" name="Content Placeholder 3" descr="A brown and white sign with a book and question mark&#10;&#10;AI-generated content may be incorrect.">
            <a:extLst>
              <a:ext uri="{FF2B5EF4-FFF2-40B4-BE49-F238E27FC236}">
                <a16:creationId xmlns:a16="http://schemas.microsoft.com/office/drawing/2014/main" id="{4460D06D-7B94-FB3A-325F-EE140C13B2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33982" y="1371239"/>
            <a:ext cx="4114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7115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enerated image">
            <a:extLst>
              <a:ext uri="{FF2B5EF4-FFF2-40B4-BE49-F238E27FC236}">
                <a16:creationId xmlns:a16="http://schemas.microsoft.com/office/drawing/2014/main" id="{721808B3-BD2D-A21D-3B9D-5787F9C05D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66" y="635"/>
            <a:ext cx="12184857" cy="6858318"/>
          </a:xfrm>
          <a:prstGeom prst="rect">
            <a:avLst/>
          </a:prstGeom>
        </p:spPr>
      </p:pic>
      <p:pic>
        <p:nvPicPr>
          <p:cNvPr id="2" name="Picture 1" descr="A drawing of a ship&#10;&#10;AI-generated content may be incorrect.">
            <a:extLst>
              <a:ext uri="{FF2B5EF4-FFF2-40B4-BE49-F238E27FC236}">
                <a16:creationId xmlns:a16="http://schemas.microsoft.com/office/drawing/2014/main" id="{2C18E59A-32BB-F6B1-54A5-B88928FF17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829" t="17264" r="7317" b="16938"/>
          <a:stretch>
            <a:fillRect/>
          </a:stretch>
        </p:blipFill>
        <p:spPr>
          <a:xfrm flipH="1">
            <a:off x="1684083" y="1154934"/>
            <a:ext cx="670562" cy="76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848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C 0.04597 0.06365 0.08672 0.11319 0.11732 0.12662 C 0.14831 0.14097 0.1612 0.07754 0.18451 0.07963 C 0.20756 0.0824 0.23881 0.1125 0.25521 0.14236 C 0.27149 0.17199 0.30508 0.20694 0.33152 0.2125 C 0.35782 0.21852 0.38021 0.19305 0.41368 0.17615 C 0.44714 0.15949 0.49154 0.10416 0.5323 0.1125 C 0.57318 0.12152 0.64349 0.19444 0.65821 0.22801 C 0.67266 0.2618 0.63855 0.29652 0.62032 0.31389 C 0.60209 0.33194 0.55847 0.32152 0.5336 0.33842 C 0.50886 0.35509 0.4918 0.40972 0.47136 0.41435 C 0.45105 0.41898 0.42969 0.37546 0.41133 0.36574 C 0.39336 0.35625 0.38542 0.35301 0.37357 0.35023 " pathEditMode="relative" rAng="0" ptsTypes="AAAAAAAAAAAAA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86" y="2074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2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58A2E51-DCC2-EEA0-ED11-C4D925BA89F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3638747" y="141402"/>
            <a:chExt cx="12192000" cy="6858000"/>
          </a:xfrm>
        </p:grpSpPr>
        <p:pic>
          <p:nvPicPr>
            <p:cNvPr id="5" name="Picture 4" descr="A drawing of a banner&#10;&#10;AI-generated content may be incorrect.">
              <a:extLst>
                <a:ext uri="{FF2B5EF4-FFF2-40B4-BE49-F238E27FC236}">
                  <a16:creationId xmlns:a16="http://schemas.microsoft.com/office/drawing/2014/main" id="{B1443D6C-506F-4485-E95C-5ACA7E553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33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38747" y="141402"/>
              <a:ext cx="12192000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24632F5-EC9C-8FE9-475F-2583C01A3ED6}"/>
                </a:ext>
              </a:extLst>
            </p:cNvPr>
            <p:cNvSpPr/>
            <p:nvPr/>
          </p:nvSpPr>
          <p:spPr>
            <a:xfrm>
              <a:off x="6370874" y="1091199"/>
              <a:ext cx="6708889" cy="26410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946640"/>
                </a:avLst>
              </a:prstTxWarp>
              <a:spAutoFit/>
            </a:bodyPr>
            <a:lstStyle/>
            <a:p>
              <a:pPr algn="ctr"/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D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ON’T</a:t>
              </a:r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</a:t>
              </a:r>
              <a:r>
                <a:rPr lang="en-US" sz="4400" b="1" i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be</a:t>
              </a:r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T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HAT</a:t>
              </a:r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R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ESEARCHER</a:t>
              </a:r>
              <a:endParaRPr lang="en-US" sz="2800" b="1" cap="none">
                <a:ln w="6350">
                  <a:solidFill>
                    <a:srgbClr val="2A1807"/>
                  </a:solidFill>
                </a:ln>
                <a:solidFill>
                  <a:srgbClr val="53300D"/>
                </a:solidFill>
                <a:effectLst>
                  <a:glow rad="63500">
                    <a:srgbClr val="EBD8B8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ExtraBold" pitchFamily="2" charset="0"/>
                <a:ea typeface="EB Garamond ExtraBold" pitchFamily="2" charset="0"/>
                <a:cs typeface="EB Garamond ExtraBold" pitchFamily="2" charset="0"/>
              </a:endParaRP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DA5A1-DCC1-474A-1473-4696C336E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8299" y="2163696"/>
            <a:ext cx="7635402" cy="40132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53300D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Retractions &amp; wasted effort </a:t>
            </a:r>
          </a:p>
          <a:p>
            <a:r>
              <a:rPr lang="en-US" dirty="0">
                <a:solidFill>
                  <a:srgbClr val="53300D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Ethical responsibility to participants </a:t>
            </a:r>
          </a:p>
          <a:p>
            <a:r>
              <a:rPr lang="en-US" dirty="0">
                <a:solidFill>
                  <a:srgbClr val="53300D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Trust of the public &amp; scientific </a:t>
            </a:r>
            <a:r>
              <a:rPr lang="en-US" dirty="0">
                <a:solidFill>
                  <a:srgbClr val="53300D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community </a:t>
            </a:r>
            <a:endParaRPr lang="en-US" dirty="0">
              <a:solidFill>
                <a:srgbClr val="53300D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r>
              <a:rPr lang="en-US" dirty="0">
                <a:solidFill>
                  <a:srgbClr val="53300D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Your future CV &amp; credibility </a:t>
            </a:r>
          </a:p>
          <a:p>
            <a:endParaRPr lang="en-US" dirty="0">
              <a:solidFill>
                <a:srgbClr val="53300D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8961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F648162-C7B7-08BB-98F6-0B0BEC6CFE4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Picture 3" descr="A drawing of a banner&#10;&#10;AI-generated content may be incorrect.">
              <a:extLst>
                <a:ext uri="{FF2B5EF4-FFF2-40B4-BE49-F238E27FC236}">
                  <a16:creationId xmlns:a16="http://schemas.microsoft.com/office/drawing/2014/main" id="{CFB8AAFA-C47F-4A97-E014-BF9D32E7E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33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AB0D8F3-E8D3-EA12-9D22-88F69621D500}"/>
                </a:ext>
              </a:extLst>
            </p:cNvPr>
            <p:cNvSpPr/>
            <p:nvPr/>
          </p:nvSpPr>
          <p:spPr>
            <a:xfrm>
              <a:off x="2741555" y="959221"/>
              <a:ext cx="6708889" cy="26410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946640"/>
                </a:avLst>
              </a:prstTxWarp>
              <a:spAutoFit/>
            </a:bodyPr>
            <a:lstStyle/>
            <a:p>
              <a:pPr algn="ctr"/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T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HE</a:t>
              </a:r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6-S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TAGE</a:t>
              </a:r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D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ATA</a:t>
              </a:r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L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IFECYCLE</a:t>
              </a:r>
              <a:endParaRPr lang="en-US" sz="3200" b="1" cap="none">
                <a:ln w="6350">
                  <a:solidFill>
                    <a:srgbClr val="2A1807"/>
                  </a:solidFill>
                </a:ln>
                <a:solidFill>
                  <a:srgbClr val="53300D"/>
                </a:solidFill>
                <a:effectLst>
                  <a:glow rad="63500">
                    <a:srgbClr val="EBD8B8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ExtraBold" pitchFamily="2" charset="0"/>
                <a:ea typeface="EB Garamond ExtraBold" pitchFamily="2" charset="0"/>
                <a:cs typeface="EB Garamond ExtraBold" pitchFamily="2" charset="0"/>
              </a:endParaRPr>
            </a:p>
          </p:txBody>
        </p:sp>
      </p:grpSp>
      <p:pic>
        <p:nvPicPr>
          <p:cNvPr id="9" name="Picture 8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208AB819-4460-E196-A2AE-A0A220D970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4" b="11752"/>
          <a:stretch>
            <a:fillRect/>
          </a:stretch>
        </p:blipFill>
        <p:spPr>
          <a:xfrm>
            <a:off x="4109514" y="1570098"/>
            <a:ext cx="3972969" cy="494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1043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23128A-03F7-8620-80E6-33A161D76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0AE87C5-A6D7-46C9-8D23-0BD6D90AA0AD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Picture 3" descr="A drawing of a banner&#10;&#10;AI-generated content may be incorrect.">
              <a:extLst>
                <a:ext uri="{FF2B5EF4-FFF2-40B4-BE49-F238E27FC236}">
                  <a16:creationId xmlns:a16="http://schemas.microsoft.com/office/drawing/2014/main" id="{CEAF6280-191E-B40A-6310-55B63E23B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33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FD58FB-2AC5-28BE-68F9-7E108A26ECE5}"/>
                </a:ext>
              </a:extLst>
            </p:cNvPr>
            <p:cNvSpPr/>
            <p:nvPr/>
          </p:nvSpPr>
          <p:spPr>
            <a:xfrm>
              <a:off x="2741555" y="959221"/>
              <a:ext cx="6708889" cy="26410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946640"/>
                </a:avLst>
              </a:prstTxWarp>
              <a:spAutoFit/>
            </a:bodyPr>
            <a:lstStyle/>
            <a:p>
              <a:pPr algn="ctr"/>
              <a:r>
                <a:rPr lang="en-US" sz="44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T</a:t>
              </a:r>
              <a:r>
                <a:rPr lang="en-US" sz="28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HE</a:t>
              </a:r>
              <a:r>
                <a:rPr lang="en-US" sz="44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6-S</a:t>
              </a:r>
              <a:r>
                <a:rPr lang="en-US" sz="28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TAGE</a:t>
              </a:r>
              <a:r>
                <a:rPr lang="en-US" sz="44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D</a:t>
              </a:r>
              <a:r>
                <a:rPr lang="en-US" sz="28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ATA</a:t>
              </a:r>
              <a:r>
                <a:rPr lang="en-US" sz="44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L</a:t>
              </a:r>
              <a:r>
                <a:rPr lang="en-US" sz="28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IFECYCLE</a:t>
              </a:r>
              <a:endParaRPr lang="en-US" sz="3200" b="1" cap="none" dirty="0">
                <a:ln w="6350">
                  <a:solidFill>
                    <a:srgbClr val="2A1807"/>
                  </a:solidFill>
                </a:ln>
                <a:solidFill>
                  <a:srgbClr val="53300D"/>
                </a:solidFill>
                <a:effectLst>
                  <a:glow rad="63500">
                    <a:srgbClr val="EBD8B8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ExtraBold" pitchFamily="2" charset="0"/>
                <a:ea typeface="EB Garamond ExtraBold" pitchFamily="2" charset="0"/>
                <a:cs typeface="EB Garamond ExtraBold" pitchFamily="2" charset="0"/>
              </a:endParaRPr>
            </a:p>
          </p:txBody>
        </p: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2F8CF4D-83DC-0EF1-E092-63FACB8E3B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217423"/>
              </p:ext>
            </p:extLst>
          </p:nvPr>
        </p:nvGraphicFramePr>
        <p:xfrm>
          <a:off x="1111297" y="2182544"/>
          <a:ext cx="9969404" cy="3703881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492351">
                  <a:extLst>
                    <a:ext uri="{9D8B030D-6E8A-4147-A177-3AD203B41FA5}">
                      <a16:colId xmlns:a16="http://schemas.microsoft.com/office/drawing/2014/main" val="3307423372"/>
                    </a:ext>
                  </a:extLst>
                </a:gridCol>
                <a:gridCol w="2492351">
                  <a:extLst>
                    <a:ext uri="{9D8B030D-6E8A-4147-A177-3AD203B41FA5}">
                      <a16:colId xmlns:a16="http://schemas.microsoft.com/office/drawing/2014/main" val="914508444"/>
                    </a:ext>
                  </a:extLst>
                </a:gridCol>
                <a:gridCol w="2492351">
                  <a:extLst>
                    <a:ext uri="{9D8B030D-6E8A-4147-A177-3AD203B41FA5}">
                      <a16:colId xmlns:a16="http://schemas.microsoft.com/office/drawing/2014/main" val="1102530167"/>
                    </a:ext>
                  </a:extLst>
                </a:gridCol>
                <a:gridCol w="2492351">
                  <a:extLst>
                    <a:ext uri="{9D8B030D-6E8A-4147-A177-3AD203B41FA5}">
                      <a16:colId xmlns:a16="http://schemas.microsoft.com/office/drawing/2014/main" val="2539575335"/>
                    </a:ext>
                  </a:extLst>
                </a:gridCol>
              </a:tblGrid>
              <a:tr h="4985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/>
                        <a:t>Stage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/>
                        <a:t>One‑line best practice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/>
                        <a:t>Tool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/>
                        <a:t>Pitfall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1721367"/>
                  </a:ext>
                </a:extLst>
              </a:tr>
              <a:tr h="7126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/>
                        <a:t>Plan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Write hypotheses before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OSF </a:t>
                      </a:r>
                      <a:r>
                        <a:rPr lang="en-US" sz="1600" dirty="0" err="1"/>
                        <a:t>prereg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 err="1"/>
                        <a:t>HARKing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0534188"/>
                  </a:ext>
                </a:extLst>
              </a:tr>
              <a:tr h="4985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Collect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Log everything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Scanner/EEG triggers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Missing keys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1360264"/>
                  </a:ext>
                </a:extLst>
              </a:tr>
              <a:tr h="4985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Organize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Name &amp; version your files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BIDS + Git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"</a:t>
                      </a:r>
                      <a:r>
                        <a:rPr lang="en-US" sz="1600" dirty="0" err="1"/>
                        <a:t>final_final.xlsx</a:t>
                      </a:r>
                      <a:r>
                        <a:rPr lang="en-US" sz="1600" dirty="0"/>
                        <a:t>"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8250243"/>
                  </a:ext>
                </a:extLst>
              </a:tr>
              <a:tr h="4985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/>
                        <a:t>Process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Keep raw immutable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MNE, </a:t>
                      </a:r>
                      <a:r>
                        <a:rPr lang="en-US" sz="1600" dirty="0" err="1"/>
                        <a:t>fMRIPrep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Over‑write raw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722871"/>
                  </a:ext>
                </a:extLst>
              </a:tr>
              <a:tr h="4985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Analyze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Match stats ↔ question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GLM, cross‑</a:t>
                      </a:r>
                      <a:r>
                        <a:rPr lang="en-US" sz="1600" dirty="0" err="1"/>
                        <a:t>val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p‑hacking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505093"/>
                  </a:ext>
                </a:extLst>
              </a:tr>
              <a:tr h="4985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/>
                        <a:t>Share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FAIR &amp; anonymize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Zenodo, </a:t>
                      </a:r>
                      <a:r>
                        <a:rPr lang="en-US" sz="1600" dirty="0" err="1"/>
                        <a:t>OpenNeuro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dirty="0"/>
                        <a:t>Private data leaks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0095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28773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7DD33F2-6796-5928-5EB9-6062A7889C0D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A drawing of a banner&#10;&#10;AI-generated content may be incorrect.">
              <a:extLst>
                <a:ext uri="{FF2B5EF4-FFF2-40B4-BE49-F238E27FC236}">
                  <a16:creationId xmlns:a16="http://schemas.microsoft.com/office/drawing/2014/main" id="{13F27076-A53F-8B50-903F-6D1F227D7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33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A75D5E-78CE-A3F2-4F18-B920096B9833}"/>
                </a:ext>
              </a:extLst>
            </p:cNvPr>
            <p:cNvSpPr/>
            <p:nvPr/>
          </p:nvSpPr>
          <p:spPr>
            <a:xfrm>
              <a:off x="2741555" y="959221"/>
              <a:ext cx="6708889" cy="26410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946640"/>
                </a:avLst>
              </a:prstTxWarp>
              <a:spAutoFit/>
            </a:bodyPr>
            <a:lstStyle/>
            <a:p>
              <a:pPr algn="ctr"/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T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HE</a:t>
              </a:r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6-S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TAGE</a:t>
              </a:r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D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ATA</a:t>
              </a:r>
              <a:r>
                <a:rPr lang="en-US" sz="44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L</a:t>
              </a:r>
              <a:r>
                <a:rPr lang="en-US" sz="2800" b="1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IFECYCLE</a:t>
              </a:r>
              <a:endParaRPr lang="en-US" sz="3200" b="1" cap="none">
                <a:ln w="6350">
                  <a:solidFill>
                    <a:srgbClr val="2A1807"/>
                  </a:solidFill>
                </a:ln>
                <a:solidFill>
                  <a:srgbClr val="53300D"/>
                </a:solidFill>
                <a:effectLst>
                  <a:glow rad="63500">
                    <a:srgbClr val="EBD8B8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ExtraBold" pitchFamily="2" charset="0"/>
                <a:ea typeface="EB Garamond ExtraBold" pitchFamily="2" charset="0"/>
                <a:cs typeface="EB Garamond ExtraBold" pitchFamily="2" charset="0"/>
              </a:endParaRP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EEEDCF-35F6-0DE5-DB54-3A1D9819C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endParaRPr lang="en-US"/>
          </a:p>
        </p:txBody>
      </p:sp>
      <p:pic>
        <p:nvPicPr>
          <p:cNvPr id="17" name="Picture 1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0F2463F-FF11-BDE0-67DF-FAE279CA31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0417" y="1445591"/>
            <a:ext cx="4531164" cy="5111406"/>
          </a:xfrm>
          <a:prstGeom prst="rect">
            <a:avLst/>
          </a:prstGeom>
        </p:spPr>
      </p:pic>
      <p:pic>
        <p:nvPicPr>
          <p:cNvPr id="18" name="Picture 17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35828FB3-9CF1-5553-D65D-678F7FEE71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0417" y="1449985"/>
            <a:ext cx="4531164" cy="510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479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27DAE-15CC-807A-BB02-F8544F2E1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CA"/>
              <a:t>What is </a:t>
            </a:r>
            <a:r>
              <a:rPr lang="en-CA" b="1"/>
              <a:t>signal</a:t>
            </a:r>
            <a:r>
              <a:rPr lang="en-CA"/>
              <a:t>? Meaningful variation linked to experimental variables</a:t>
            </a:r>
          </a:p>
          <a:p>
            <a:r>
              <a:rPr lang="en-CA"/>
              <a:t>What is </a:t>
            </a:r>
            <a:r>
              <a:rPr lang="en-CA" b="1"/>
              <a:t>noise</a:t>
            </a:r>
            <a:r>
              <a:rPr lang="en-CA"/>
              <a:t>? Random or systematic variation unrelated to the hypothesis</a:t>
            </a:r>
          </a:p>
          <a:p>
            <a:r>
              <a:rPr lang="en-CA"/>
              <a:t>What is a </a:t>
            </a:r>
            <a:r>
              <a:rPr lang="en-CA" b="1"/>
              <a:t>covariate</a:t>
            </a:r>
            <a:r>
              <a:rPr lang="en-CA"/>
              <a:t>? A source of variation that is not the main variable of interest but must be modeled (e.g., motion, age)</a:t>
            </a:r>
          </a:p>
          <a:p>
            <a:r>
              <a:rPr lang="en-CA"/>
              <a:t>Why denoise? To improve sensitivity, reduce bias, and avoid spurious results</a:t>
            </a:r>
          </a:p>
          <a:p>
            <a:r>
              <a:rPr lang="en-CA"/>
              <a:t>How do we denoise? Filtering, ICA, regression, motion censoring, global signal regression, etc.</a:t>
            </a:r>
          </a:p>
          <a:p>
            <a:r>
              <a:rPr lang="en-CA"/>
              <a:t>Importance of preprocessing &amp; QC: garbage in, garbage out!</a:t>
            </a:r>
          </a:p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1FBDB0A-B29A-CE3E-B4A2-BF85C66C66F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 descr="A drawing of a banner&#10;&#10;AI-generated content may be incorrect.">
              <a:extLst>
                <a:ext uri="{FF2B5EF4-FFF2-40B4-BE49-F238E27FC236}">
                  <a16:creationId xmlns:a16="http://schemas.microsoft.com/office/drawing/2014/main" id="{7125F838-617E-BE4E-5442-61C93BF35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33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9D09852-2205-A9D4-A2F2-514B1862390B}"/>
                </a:ext>
              </a:extLst>
            </p:cNvPr>
            <p:cNvSpPr/>
            <p:nvPr/>
          </p:nvSpPr>
          <p:spPr>
            <a:xfrm>
              <a:off x="2741555" y="959221"/>
              <a:ext cx="6708889" cy="26410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946640"/>
                </a:avLst>
              </a:prstTxWarp>
              <a:spAutoFit/>
            </a:bodyPr>
            <a:lstStyle/>
            <a:p>
              <a:pPr algn="ctr"/>
              <a:r>
                <a:rPr lang="en-US" sz="44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S</a:t>
              </a:r>
              <a:r>
                <a:rPr lang="en-US" sz="28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IGNAL</a:t>
              </a:r>
              <a:r>
                <a:rPr lang="en-US" sz="44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</a:t>
              </a:r>
              <a:r>
                <a:rPr lang="en-US" sz="4400" i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vs</a:t>
              </a:r>
              <a:r>
                <a:rPr lang="en-US" sz="44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N</a:t>
              </a:r>
              <a:r>
                <a:rPr lang="en-US" sz="28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OISE</a:t>
              </a:r>
              <a:endParaRPr lang="en-US" sz="3200" b="1" cap="none">
                <a:ln w="6350">
                  <a:solidFill>
                    <a:srgbClr val="2A1807"/>
                  </a:solidFill>
                </a:ln>
                <a:solidFill>
                  <a:srgbClr val="53300D"/>
                </a:solidFill>
                <a:effectLst>
                  <a:glow rad="63500">
                    <a:srgbClr val="EBD8B8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ExtraBold" pitchFamily="2" charset="0"/>
                <a:ea typeface="EB Garamond ExtraBold" pitchFamily="2" charset="0"/>
                <a:cs typeface="EB Garamond ExtraBold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B88AFDB-863B-77FC-D710-8809301F3E1C}"/>
              </a:ext>
            </a:extLst>
          </p:cNvPr>
          <p:cNvSpPr txBox="1"/>
          <p:nvPr/>
        </p:nvSpPr>
        <p:spPr>
          <a:xfrm>
            <a:off x="3007518" y="2108468"/>
            <a:ext cx="7266496" cy="37856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b="0" i="0" u="none" strike="noStrike" kern="1200" dirty="0">
                <a:solidFill>
                  <a:schemeClr val="tx1"/>
                </a:solidFill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What is </a:t>
            </a:r>
            <a:r>
              <a:rPr lang="en-CA" sz="2400" b="1" i="0" u="none" strike="noStrike" kern="1200" dirty="0">
                <a:solidFill>
                  <a:schemeClr val="tx1"/>
                </a:solidFill>
                <a:effectLst/>
                <a:latin typeface="EB Garamond ExtraBold" pitchFamily="2" charset="0"/>
                <a:ea typeface="EB Garamond ExtraBold" pitchFamily="2" charset="0"/>
                <a:cs typeface="EB Garamond ExtraBold" pitchFamily="2" charset="0"/>
              </a:rPr>
              <a:t>signal</a:t>
            </a:r>
            <a:r>
              <a:rPr lang="en-CA" sz="2400" b="0" i="0" u="none" strike="noStrike" kern="1200" dirty="0">
                <a:solidFill>
                  <a:schemeClr val="tx1"/>
                </a:solidFill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b="0" i="0" u="none" strike="noStrike" kern="1200" dirty="0">
                <a:solidFill>
                  <a:schemeClr val="tx1"/>
                </a:solidFill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What is </a:t>
            </a:r>
            <a:r>
              <a:rPr lang="en-CA" sz="2400" b="1" i="0" u="none" strike="noStrike" kern="1200" dirty="0">
                <a:solidFill>
                  <a:schemeClr val="tx1"/>
                </a:solidFill>
                <a:effectLst/>
                <a:latin typeface="EB Garamond ExtraBold" pitchFamily="2" charset="0"/>
                <a:ea typeface="EB Garamond ExtraBold" pitchFamily="2" charset="0"/>
                <a:cs typeface="EB Garamond ExtraBold" pitchFamily="2" charset="0"/>
              </a:rPr>
              <a:t>noise</a:t>
            </a:r>
            <a:r>
              <a:rPr lang="en-CA" sz="2400" b="0" i="0" u="none" strike="noStrike" kern="1200" dirty="0">
                <a:solidFill>
                  <a:schemeClr val="tx1"/>
                </a:solidFill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b="0" i="0" u="none" strike="noStrike" kern="1200" dirty="0">
                <a:solidFill>
                  <a:schemeClr val="tx1"/>
                </a:solidFill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What is a </a:t>
            </a:r>
            <a:r>
              <a:rPr lang="en-CA" sz="2400" b="1" i="0" u="none" strike="noStrike" kern="1200" dirty="0">
                <a:solidFill>
                  <a:schemeClr val="tx1"/>
                </a:solidFill>
                <a:effectLst/>
                <a:latin typeface="EB Garamond ExtraBold" pitchFamily="2" charset="0"/>
                <a:ea typeface="EB Garamond ExtraBold" pitchFamily="2" charset="0"/>
                <a:cs typeface="EB Garamond ExtraBold" pitchFamily="2" charset="0"/>
              </a:rPr>
              <a:t>covariate</a:t>
            </a:r>
            <a:r>
              <a:rPr lang="en-CA" sz="2400" b="0" i="0" u="none" strike="noStrike" kern="1200" dirty="0">
                <a:solidFill>
                  <a:schemeClr val="tx1"/>
                </a:solidFill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400" dirty="0"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b="0" i="0" u="none" strike="noStrike" kern="1200" dirty="0">
                <a:solidFill>
                  <a:schemeClr val="tx1"/>
                </a:solidFill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  <a:hlinkClick r:id="rId5"/>
              </a:rPr>
              <a:t>Google Colab</a:t>
            </a:r>
            <a:endParaRPr lang="en-CA" sz="2400" b="0" i="0" u="none" strike="noStrike" kern="1200" dirty="0">
              <a:solidFill>
                <a:schemeClr val="tx1"/>
              </a:solidFill>
              <a:effectLst/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endParaRPr lang="en-CA" sz="2400" b="0" i="0" u="none" strike="noStrike" kern="1200" dirty="0">
              <a:solidFill>
                <a:schemeClr val="tx1"/>
              </a:solidFill>
              <a:effectLst/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b="0" i="0" u="none" strike="noStrike" kern="1200" dirty="0">
                <a:solidFill>
                  <a:schemeClr val="tx1"/>
                </a:solidFill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Why denoise?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b="0" i="0" u="none" strike="noStrike" kern="1200" dirty="0">
                <a:solidFill>
                  <a:schemeClr val="tx1"/>
                </a:solidFill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How do we denoise?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b="0" i="0" u="none" strike="noStrike" kern="1200" dirty="0">
                <a:effectLst/>
                <a:latin typeface="EB Garamond Medium"/>
                <a:ea typeface="EB Garamond Medium"/>
                <a:cs typeface="EB Garamond Medium" pitchFamily="2" charset="0"/>
              </a:rPr>
              <a:t>Importance of preprocessing &amp; </a:t>
            </a:r>
            <a:r>
              <a:rPr lang="en-CA" sz="2400" dirty="0">
                <a:latin typeface="EB Garamond Medium"/>
                <a:ea typeface="EB Garamond Medium"/>
                <a:cs typeface="EB Garamond Medium" pitchFamily="2" charset="0"/>
              </a:rPr>
              <a:t>quality assurance (QA):</a:t>
            </a:r>
            <a:r>
              <a:rPr lang="en-CA" sz="2400" b="0" i="0" u="none" strike="noStrike" kern="1200" dirty="0">
                <a:effectLst/>
                <a:latin typeface="EB Garamond Medium"/>
                <a:ea typeface="EB Garamond Medium"/>
                <a:cs typeface="EB Garamond Medium" pitchFamily="2" charset="0"/>
              </a:rPr>
              <a:t> </a:t>
            </a:r>
            <a:br>
              <a:rPr lang="en-CA" sz="2400" b="0" i="0" u="none" strike="noStrike" kern="1200" dirty="0">
                <a:effectLst/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</a:br>
            <a:r>
              <a:rPr lang="en-CA" sz="2400" b="0" i="0" u="none" strike="noStrike" kern="1200" dirty="0">
                <a:effectLst/>
                <a:latin typeface="EB Garamond Medium"/>
                <a:ea typeface="EB Garamond Medium"/>
                <a:cs typeface="EB Garamond Medium" pitchFamily="2" charset="0"/>
              </a:rPr>
              <a:t>garbage in, garbage out!</a:t>
            </a:r>
          </a:p>
        </p:txBody>
      </p:sp>
      <p:pic>
        <p:nvPicPr>
          <p:cNvPr id="2050" name="Picture 2" descr="Google Colab color icon in PNG, SVG">
            <a:extLst>
              <a:ext uri="{FF2B5EF4-FFF2-40B4-BE49-F238E27FC236}">
                <a16:creationId xmlns:a16="http://schemas.microsoft.com/office/drawing/2014/main" id="{3C029094-1CE5-30C9-5092-5DC28CC55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219" y="3481502"/>
            <a:ext cx="671209" cy="671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54240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585F826-3204-7BB0-7C17-DEA3DA152DE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 descr="A drawing of a banner&#10;&#10;AI-generated content may be incorrect.">
              <a:extLst>
                <a:ext uri="{FF2B5EF4-FFF2-40B4-BE49-F238E27FC236}">
                  <a16:creationId xmlns:a16="http://schemas.microsoft.com/office/drawing/2014/main" id="{D36A0E67-83CC-A138-1052-CCE5DEDB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33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5F052E8-61C2-7509-0C39-85F88BC7D6AF}"/>
                </a:ext>
              </a:extLst>
            </p:cNvPr>
            <p:cNvSpPr/>
            <p:nvPr/>
          </p:nvSpPr>
          <p:spPr>
            <a:xfrm>
              <a:off x="2741555" y="959221"/>
              <a:ext cx="6708889" cy="26410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946640"/>
                </a:avLst>
              </a:prstTxWarp>
              <a:spAutoFit/>
            </a:bodyPr>
            <a:lstStyle/>
            <a:p>
              <a:pPr algn="ctr"/>
              <a:r>
                <a:rPr lang="en-US" sz="44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R</a:t>
              </a:r>
              <a:r>
                <a:rPr lang="en-US" sz="28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EPRODUCIBILITY</a:t>
              </a:r>
              <a:r>
                <a:rPr lang="en-US" sz="44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</a:t>
              </a:r>
              <a:r>
                <a:rPr lang="en-US" sz="4400" i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&amp;</a:t>
              </a:r>
              <a:r>
                <a:rPr lang="en-US" sz="44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 E</a:t>
              </a:r>
              <a:r>
                <a:rPr lang="en-US" sz="2800" b="1" cap="none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 pitchFamily="2" charset="0"/>
                  <a:ea typeface="EB Garamond ExtraBold" pitchFamily="2" charset="0"/>
                  <a:cs typeface="EB Garamond ExtraBold" pitchFamily="2" charset="0"/>
                </a:rPr>
                <a:t>THICS</a:t>
              </a:r>
              <a:endParaRPr lang="en-US" sz="3200" b="1" cap="none">
                <a:ln w="6350">
                  <a:solidFill>
                    <a:srgbClr val="2A1807"/>
                  </a:solidFill>
                </a:ln>
                <a:solidFill>
                  <a:srgbClr val="53300D"/>
                </a:solidFill>
                <a:effectLst>
                  <a:glow rad="63500">
                    <a:srgbClr val="EBD8B8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B Garamond ExtraBold" pitchFamily="2" charset="0"/>
                <a:ea typeface="EB Garamond ExtraBold" pitchFamily="2" charset="0"/>
                <a:cs typeface="EB Garamond ExtraBold" pitchFamily="2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B16DC98-EDCA-C247-23BA-4C3C30999CA9}"/>
              </a:ext>
            </a:extLst>
          </p:cNvPr>
          <p:cNvSpPr txBox="1"/>
          <p:nvPr/>
        </p:nvSpPr>
        <p:spPr>
          <a:xfrm>
            <a:off x="2612320" y="1958492"/>
            <a:ext cx="6964775" cy="437042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b="1" dirty="0">
                <a:latin typeface="EB Garamond Medium"/>
                <a:ea typeface="EB Garamond Medium"/>
                <a:cs typeface="+mn-lt"/>
              </a:rPr>
              <a:t>Things to do starting today</a:t>
            </a:r>
            <a:endParaRPr lang="en-CA" sz="2400" b="1" dirty="0">
              <a:latin typeface="EB Garamond Medium"/>
              <a:ea typeface="EB Garamond Medium"/>
            </a:endParaRPr>
          </a:p>
          <a:p>
            <a:pPr marL="742950" indent="-285750">
              <a:buFont typeface="Courier New" panose="020B0604020202020204" pitchFamily="34" charset="0"/>
              <a:buChar char="o"/>
            </a:pPr>
            <a:r>
              <a:rPr lang="en-CA" sz="2400" dirty="0">
                <a:latin typeface="EB Garamond Medium"/>
                <a:ea typeface="EB Garamond Medium"/>
              </a:rPr>
              <a:t>Back up your work (GitHub, cloud, </a:t>
            </a:r>
            <a:r>
              <a:rPr lang="en-CA" sz="2400" dirty="0" err="1">
                <a:latin typeface="EB Garamond Medium"/>
                <a:ea typeface="EB Garamond Medium"/>
              </a:rPr>
              <a:t>rsync</a:t>
            </a:r>
            <a:r>
              <a:rPr lang="en-CA" sz="2400" dirty="0">
                <a:latin typeface="EB Garamond Medium"/>
                <a:ea typeface="EB Garamond Medium"/>
              </a:rPr>
              <a:t>)</a:t>
            </a:r>
            <a:endParaRPr lang="en-CA" dirty="0"/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CA" sz="2400" dirty="0">
                <a:latin typeface="EB Garamond Medium"/>
                <a:ea typeface="EB Garamond Medium"/>
              </a:rPr>
              <a:t>Add a README to every project</a:t>
            </a:r>
            <a:endParaRPr lang="en-CA" dirty="0"/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CA" sz="2400" dirty="0">
                <a:latin typeface="EB Garamond Medium"/>
                <a:ea typeface="EB Garamond Medium"/>
              </a:rPr>
              <a:t>Log your preprocessing steps</a:t>
            </a:r>
            <a:endParaRPr lang="en-CA" dirty="0"/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CA" sz="2400" dirty="0">
                <a:latin typeface="EB Garamond Medium"/>
                <a:ea typeface="EB Garamond Medium"/>
              </a:rPr>
              <a:t>Use version control (e.g., Git)</a:t>
            </a:r>
            <a:endParaRPr lang="en-CA" dirty="0"/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CA" sz="2400" dirty="0">
                <a:latin typeface="EB Garamond Medium"/>
                <a:ea typeface="EB Garamond Medium"/>
              </a:rPr>
              <a:t>Lock raw data as read-only</a:t>
            </a:r>
            <a:endParaRPr lang="en-CA" dirty="0"/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CA" sz="2400" dirty="0">
                <a:latin typeface="EB Garamond Medium"/>
                <a:ea typeface="EB Garamond Medium"/>
              </a:rPr>
              <a:t>Anonymize and get consent</a:t>
            </a:r>
            <a:endParaRPr lang="en-CA" dirty="0"/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CA" sz="2400" dirty="0">
                <a:latin typeface="EB Garamond Medium"/>
                <a:ea typeface="EB Garamond Medium"/>
              </a:rPr>
              <a:t>Respect licenses and cite reused data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CA" sz="2400" dirty="0">
                <a:latin typeface="EB Garamond Medium"/>
                <a:ea typeface="EB Garamond Medium"/>
              </a:rPr>
              <a:t>…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endParaRPr lang="en-CA" sz="2400" dirty="0">
              <a:latin typeface="EB Garamond Medium"/>
              <a:ea typeface="EB Garamond Medium"/>
            </a:endParaRPr>
          </a:p>
          <a:p>
            <a:pPr lvl="1"/>
            <a:r>
              <a:rPr lang="en-CA" sz="1400" dirty="0">
                <a:latin typeface="EB Garamond Medium"/>
                <a:ea typeface="EB Garamond Medium"/>
              </a:rPr>
              <a:t>The list goes on, choose a few that are most relevant for your work at this stage and start.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400" dirty="0">
              <a:latin typeface="EB Garamond Medium"/>
              <a:ea typeface="EB Garamond Medium"/>
            </a:endParaRPr>
          </a:p>
        </p:txBody>
      </p:sp>
    </p:spTree>
    <p:extLst>
      <p:ext uri="{BB962C8B-B14F-4D97-AF65-F5344CB8AC3E}">
        <p14:creationId xmlns:p14="http://schemas.microsoft.com/office/powerpoint/2010/main" val="35922878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B8379-2375-BA3F-CA73-77322C552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FDC5189-B726-A6D0-14DC-0D5D98C11FF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 descr="A drawing of a banner&#10;&#10;AI-generated content may be incorrect.">
              <a:extLst>
                <a:ext uri="{FF2B5EF4-FFF2-40B4-BE49-F238E27FC236}">
                  <a16:creationId xmlns:a16="http://schemas.microsoft.com/office/drawing/2014/main" id="{7B3E8F1D-8F21-23F2-4C0C-74B806863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33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E8C903F-5B6E-1085-0694-6A0CB27A5050}"/>
                </a:ext>
              </a:extLst>
            </p:cNvPr>
            <p:cNvSpPr/>
            <p:nvPr/>
          </p:nvSpPr>
          <p:spPr>
            <a:xfrm>
              <a:off x="2741555" y="959221"/>
              <a:ext cx="6708889" cy="264102"/>
            </a:xfrm>
            <a:prstGeom prst="rect">
              <a:avLst/>
            </a:prstGeom>
            <a:noFill/>
          </p:spPr>
          <p:txBody>
            <a:bodyPr spcFirstLastPara="1" wrap="none" lIns="91440" tIns="45720" rIns="91440" bIns="45720" numCol="1" anchor="t">
              <a:prstTxWarp prst="textArchUp">
                <a:avLst>
                  <a:gd name="adj" fmla="val 10946640"/>
                </a:avLst>
              </a:prstTxWarp>
              <a:spAutoFit/>
            </a:bodyPr>
            <a:lstStyle/>
            <a:p>
              <a:pPr algn="ctr"/>
              <a:r>
                <a:rPr lang="en-US" sz="44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/>
                  <a:ea typeface="EB Garamond ExtraBold"/>
                  <a:cs typeface="EB Garamond ExtraBold" pitchFamily="2" charset="0"/>
                </a:rPr>
                <a:t>S</a:t>
              </a:r>
              <a:r>
                <a:rPr lang="en-US" sz="28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/>
                  <a:ea typeface="EB Garamond ExtraBold"/>
                  <a:cs typeface="EB Garamond ExtraBold" pitchFamily="2" charset="0"/>
                </a:rPr>
                <a:t>TATISTICS</a:t>
              </a:r>
              <a:r>
                <a:rPr lang="en-US" sz="4400" b="1" cap="none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/>
                  <a:ea typeface="EB Garamond ExtraBold"/>
                  <a:cs typeface="EB Garamond ExtraBold" pitchFamily="2" charset="0"/>
                </a:rPr>
                <a:t> </a:t>
              </a:r>
              <a:r>
                <a:rPr lang="en-US" sz="4400" b="1" i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/>
                  <a:ea typeface="EB Garamond ExtraBold"/>
                  <a:cs typeface="EB Garamond ExtraBold" pitchFamily="2" charset="0"/>
                </a:rPr>
                <a:t>in</a:t>
              </a:r>
              <a:r>
                <a:rPr lang="en-US" sz="4400" b="1" dirty="0">
                  <a:ln w="6350">
                    <a:solidFill>
                      <a:srgbClr val="2A1807"/>
                    </a:solidFill>
                  </a:ln>
                  <a:solidFill>
                    <a:srgbClr val="53300D"/>
                  </a:solidFill>
                  <a:effectLst>
                    <a:glow rad="63500">
                      <a:srgbClr val="EBD8B8"/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EB Garamond ExtraBold"/>
                  <a:ea typeface="EB Garamond ExtraBold"/>
                  <a:cs typeface="EB Garamond ExtraBold" pitchFamily="2" charset="0"/>
                </a:rPr>
                <a:t> 10'</a:t>
              </a:r>
              <a:endParaRPr lang="en-US" sz="2800" b="1" cap="none" dirty="0">
                <a:ln w="6350">
                  <a:solidFill>
                    <a:srgbClr val="2A1807"/>
                  </a:solidFill>
                </a:ln>
                <a:solidFill>
                  <a:srgbClr val="53300D"/>
                </a:solidFill>
                <a:effectLst>
                  <a:glow rad="63500">
                    <a:srgbClr val="EBD8B8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EB Garamond ExtraBold"/>
                <a:ea typeface="EB Garamond ExtraBold"/>
                <a:cs typeface="EB Garamond ExtraBold" pitchFamily="2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0C44C236-88DB-1AD1-2D2C-1DA29CC523A3}"/>
              </a:ext>
            </a:extLst>
          </p:cNvPr>
          <p:cNvSpPr txBox="1"/>
          <p:nvPr/>
        </p:nvSpPr>
        <p:spPr>
          <a:xfrm>
            <a:off x="2613611" y="2701833"/>
            <a:ext cx="6964775" cy="267765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What is a p-value?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It’s </a:t>
            </a:r>
            <a:r>
              <a:rPr lang="en-US" sz="2400" b="1" u="sng" dirty="0">
                <a:latin typeface="EB Garamond ExtraBold" pitchFamily="2" charset="0"/>
                <a:ea typeface="EB Garamond ExtraBold" pitchFamily="2" charset="0"/>
                <a:cs typeface="EB Garamond ExtraBold" pitchFamily="2" charset="0"/>
              </a:rPr>
              <a:t>not </a:t>
            </a:r>
            <a:r>
              <a:rPr lang="en-US" sz="2400" dirty="0"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the chance your hypothesis is correct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EB Garamond Medium" pitchFamily="2" charset="0"/>
                <a:ea typeface="EB Garamond Medium" pitchFamily="2" charset="0"/>
                <a:cs typeface="EB Garamond Medium" pitchFamily="2" charset="0"/>
                <a:hlinkClick r:id="rId5"/>
              </a:rPr>
              <a:t>Google Colab</a:t>
            </a:r>
            <a:endParaRPr lang="en-US" sz="2400" dirty="0"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Beware multiple comparisons</a:t>
            </a:r>
          </a:p>
          <a:p>
            <a:endParaRPr lang="en-US" sz="2400" dirty="0"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</p:txBody>
      </p:sp>
      <p:pic>
        <p:nvPicPr>
          <p:cNvPr id="12" name="Picture 2" descr="Google Colab color icon in PNG, SVG">
            <a:extLst>
              <a:ext uri="{FF2B5EF4-FFF2-40B4-BE49-F238E27FC236}">
                <a16:creationId xmlns:a16="http://schemas.microsoft.com/office/drawing/2014/main" id="{7CD19937-7C32-C1F3-240F-283F0D95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478" y="3705056"/>
            <a:ext cx="671209" cy="671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15496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931</TotalTime>
  <Words>742</Words>
  <Application>Microsoft Macintosh PowerPoint</Application>
  <PresentationFormat>Widescreen</PresentationFormat>
  <Paragraphs>103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Courier New</vt:lpstr>
      <vt:lpstr>EB Garamond</vt:lpstr>
      <vt:lpstr>EB Garamond ExtraBold</vt:lpstr>
      <vt:lpstr>EB Garamond Medium</vt:lpstr>
      <vt:lpstr>EB Garamond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Ali Tafakkor</cp:lastModifiedBy>
  <cp:revision>6</cp:revision>
  <dcterms:created xsi:type="dcterms:W3CDTF">2025-07-08T15:25:13Z</dcterms:created>
  <dcterms:modified xsi:type="dcterms:W3CDTF">2025-07-10T02:52:34Z</dcterms:modified>
</cp:coreProperties>
</file>